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7504" y="44624"/>
            <a:ext cx="3600400" cy="122413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>
                <a:solidFill>
                  <a:schemeClr val="tx1"/>
                </a:solidFill>
              </a:rPr>
              <a:t>university of </a:t>
            </a:r>
            <a:r>
              <a:rPr lang="en-US" sz="2700" dirty="0" err="1" smtClean="0">
                <a:solidFill>
                  <a:schemeClr val="tx1"/>
                </a:solidFill>
              </a:rPr>
              <a:t>Diyala</a:t>
            </a:r>
            <a:r>
              <a:rPr lang="en-US" sz="2700" dirty="0" smtClean="0">
                <a:solidFill>
                  <a:schemeClr val="tx1"/>
                </a:solidFill>
              </a:rPr>
              <a:t/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>collage of Engineering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>Dep. Of communication</a:t>
            </a:r>
            <a:endParaRPr lang="ar-IQ" sz="2700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Microwave Engineering</a:t>
            </a:r>
            <a:br>
              <a:rPr lang="en-GB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Lecture 1: review </a:t>
            </a:r>
            <a:endParaRPr lang="ar-IQ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" y="0"/>
            <a:ext cx="3686172" cy="5825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dirty="0" smtClean="0"/>
              <a:t>Maxwell’s Equations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en-US" sz="2000" b="1" dirty="0" smtClean="0"/>
              <a:t>Homogeneous Helmholtz Equation</a:t>
            </a:r>
            <a:endParaRPr lang="ar-IQ" sz="2000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3" y="928672"/>
            <a:ext cx="8397095" cy="536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" y="0"/>
            <a:ext cx="3500428" cy="511156"/>
          </a:xfrm>
        </p:spPr>
        <p:txBody>
          <a:bodyPr>
            <a:normAutofit fontScale="90000"/>
          </a:bodyPr>
          <a:lstStyle/>
          <a:p>
            <a:pPr algn="l"/>
            <a:r>
              <a:rPr lang="en-US" sz="2200" b="1" dirty="0" smtClean="0"/>
              <a:t>Electromagnetic Spectrum</a:t>
            </a:r>
            <a:r>
              <a:rPr lang="ar-IQ" sz="2200" b="1" dirty="0" smtClean="0"/>
              <a:t/>
            </a:r>
            <a:br>
              <a:rPr lang="ar-IQ" sz="2200" b="1" dirty="0" smtClean="0"/>
            </a:br>
            <a:r>
              <a:rPr lang="en-US" sz="2200" b="1" dirty="0" smtClean="0"/>
              <a:t> 1.1 Applications</a:t>
            </a:r>
            <a:endParaRPr lang="ar-IQ" sz="1600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714350" y="714356"/>
          <a:ext cx="7786740" cy="5852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2"/>
                <a:gridCol w="1143007"/>
                <a:gridCol w="2071701"/>
                <a:gridCol w="3143270"/>
              </a:tblGrid>
              <a:tr h="65849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 name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Abbr.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</a:p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Wavelength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 Uses</a:t>
                      </a:r>
                      <a:endParaRPr lang="ar-IQ" sz="1800" dirty="0"/>
                    </a:p>
                  </a:txBody>
                  <a:tcPr/>
                </a:tc>
              </a:tr>
              <a:tr h="584410">
                <a:tc>
                  <a:txBody>
                    <a:bodyPr/>
                    <a:lstStyle/>
                    <a:p>
                      <a:pPr rtl="1"/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3 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100,000 km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sz="1600"/>
                    </a:p>
                  </a:txBody>
                  <a:tcPr/>
                </a:tc>
              </a:tr>
              <a:tr h="757263">
                <a:tc>
                  <a:txBody>
                    <a:bodyPr/>
                    <a:lstStyle/>
                    <a:p>
                      <a:pPr algn="l"/>
                      <a:r>
                        <a:rPr lang="en-US" sz="1600" baseline="0" dirty="0" smtClean="0">
                          <a:latin typeface="Arial"/>
                        </a:rPr>
                        <a:t>Extremely Low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Arial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3–30 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100,000–10,000 km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 with submarines.</a:t>
                      </a:r>
                      <a:endParaRPr lang="ar-IQ" sz="1600" dirty="0"/>
                    </a:p>
                  </a:txBody>
                  <a:tcPr/>
                </a:tc>
              </a:tr>
              <a:tr h="757263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Super Low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30–300 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10,000–1000 km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 with submarines</a:t>
                      </a:r>
                      <a:endParaRPr lang="ar-IQ" sz="1600" dirty="0"/>
                    </a:p>
                  </a:txBody>
                  <a:tcPr/>
                </a:tc>
              </a:tr>
              <a:tr h="757263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Ultra Low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300–3000 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1000–100 km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 within mines.</a:t>
                      </a:r>
                      <a:endParaRPr lang="ar-IQ" sz="1600" dirty="0"/>
                    </a:p>
                  </a:txBody>
                  <a:tcPr/>
                </a:tc>
              </a:tr>
              <a:tr h="930117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Very Low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3–30 kHz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100–10 km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Submarine communication, wireless heart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rate monitors, geophysics</a:t>
                      </a:r>
                      <a:endParaRPr lang="ar-IQ" sz="1600" dirty="0"/>
                    </a:p>
                  </a:txBody>
                  <a:tcPr/>
                </a:tc>
              </a:tr>
              <a:tr h="584410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30–300 kHz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10–1 km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 long-wave broadcasting, navigation.</a:t>
                      </a:r>
                      <a:endParaRPr lang="ar-IQ" sz="1600" dirty="0"/>
                    </a:p>
                  </a:txBody>
                  <a:tcPr/>
                </a:tc>
              </a:tr>
              <a:tr h="757263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300–3000 kHz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km – 100 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 (medium-wave) broadcasts</a:t>
                      </a:r>
                      <a:endParaRPr lang="ar-IQ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28729" y="357167"/>
          <a:ext cx="7072361" cy="625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714380"/>
                <a:gridCol w="1571635"/>
                <a:gridCol w="3357586"/>
              </a:tblGrid>
              <a:tr h="851274">
                <a:tc>
                  <a:txBody>
                    <a:bodyPr/>
                    <a:lstStyle/>
                    <a:p>
                      <a:pPr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 name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Abbr.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Wavelength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 Uses</a:t>
                      </a:r>
                      <a:endParaRPr lang="ar-IQ" sz="1800" dirty="0"/>
                    </a:p>
                  </a:txBody>
                  <a:tcPr/>
                </a:tc>
              </a:tr>
              <a:tr h="924941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3–30 MHz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m – 10 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Shortwave broadcasts, amateur radio,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aviation communications</a:t>
                      </a:r>
                      <a:endParaRPr lang="ar-IQ" sz="1600" dirty="0"/>
                    </a:p>
                  </a:txBody>
                  <a:tcPr/>
                </a:tc>
              </a:tr>
              <a:tr h="1039859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Very High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VHF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30–300 MHz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10–1 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FM, television, ground-to-aircraft and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aircraft-to-aircraft communications</a:t>
                      </a:r>
                      <a:endParaRPr lang="ar-IQ" sz="1600" dirty="0"/>
                    </a:p>
                  </a:txBody>
                  <a:tcPr/>
                </a:tc>
              </a:tr>
              <a:tr h="992501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Ultra High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UHF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300–3000 MHz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m – 100 mm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Television, microwave ovens, mobile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phones, wireless LAN, Bluetooth</a:t>
                      </a:r>
                      <a:endParaRPr lang="ar-IQ" sz="1600" dirty="0"/>
                    </a:p>
                  </a:txBody>
                  <a:tcPr/>
                </a:tc>
              </a:tr>
              <a:tr h="802177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Super High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3–30 GHz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100–10 mm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Microwave devices, wireless LAN, most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modern radars, satellite</a:t>
                      </a:r>
                      <a:endParaRPr lang="ar-IQ" sz="1600" dirty="0"/>
                    </a:p>
                  </a:txBody>
                  <a:tcPr/>
                </a:tc>
              </a:tr>
              <a:tr h="802177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Extremely High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EHF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30–300 GHz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10–1 mm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astronomy, high-speed microwave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relay</a:t>
                      </a:r>
                      <a:endParaRPr lang="ar-IQ" sz="1600" dirty="0"/>
                    </a:p>
                  </a:txBody>
                  <a:tcPr/>
                </a:tc>
              </a:tr>
              <a:tr h="802177">
                <a:tc>
                  <a:txBody>
                    <a:bodyPr/>
                    <a:lstStyle/>
                    <a:p>
                      <a:pPr algn="l" rtl="1"/>
                      <a:endParaRPr lang="ar-IQ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endParaRPr lang="ar-IQ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Above 300 GHz</a:t>
                      </a:r>
                    </a:p>
                    <a:p>
                      <a:pPr algn="l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 1 mm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endParaRPr lang="ar-IQ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مستطيل 7"/>
          <p:cNvSpPr/>
          <p:nvPr/>
        </p:nvSpPr>
        <p:spPr>
          <a:xfrm>
            <a:off x="1142977" y="3786190"/>
            <a:ext cx="7643867" cy="121444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IQ" dirty="0">
              <a:ln w="18415" cmpd="sng">
                <a:solidFill>
                  <a:srgbClr val="FFFFFF"/>
                </a:solidFill>
                <a:prstDash val="solid"/>
              </a:ln>
              <a:noFill/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 rot="16200000">
            <a:off x="41760" y="4030152"/>
            <a:ext cx="142876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Microwaves</a:t>
            </a:r>
            <a:endParaRPr lang="ar-IQ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" y="0"/>
            <a:ext cx="3786180" cy="72547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/>
              <a:t>Electromagnetic Spectrum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en-US" sz="2000" b="1" dirty="0" smtClean="0"/>
              <a:t>1.2 Microwave Frequency Bands</a:t>
            </a:r>
            <a:endParaRPr lang="ar-IQ" sz="2000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6426053"/>
              </p:ext>
            </p:extLst>
          </p:nvPr>
        </p:nvGraphicFramePr>
        <p:xfrm>
          <a:off x="357188" y="857251"/>
          <a:ext cx="3206700" cy="5494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516"/>
                <a:gridCol w="1656184"/>
              </a:tblGrid>
              <a:tr h="599537">
                <a:tc>
                  <a:txBody>
                    <a:bodyPr/>
                    <a:lstStyle/>
                    <a:p>
                      <a:pPr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Designation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 range</a:t>
                      </a:r>
                      <a:endParaRPr lang="ar-IQ" sz="18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to 2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to 4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to 8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to 12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to 18 GHz</a:t>
                      </a:r>
                      <a:endParaRPr lang="ar-IQ" sz="1600" dirty="0"/>
                    </a:p>
                  </a:txBody>
                  <a:tcPr/>
                </a:tc>
              </a:tr>
              <a:tr h="399285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 to 26.5 GHz</a:t>
                      </a:r>
                      <a:endParaRPr lang="ar-IQ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26.5 to 40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to 50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to 60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to 75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 to 90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 to 110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 to 140 GHz</a:t>
                      </a:r>
                      <a:endParaRPr lang="ar-IQ" sz="1600" dirty="0"/>
                    </a:p>
                  </a:txBody>
                  <a:tcPr/>
                </a:tc>
              </a:tr>
              <a:tr h="325973"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 band</a:t>
                      </a:r>
                      <a:endParaRPr lang="ar-IQ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 to 170 GHz</a:t>
                      </a:r>
                      <a:endParaRPr lang="ar-IQ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ستطيل مستدير الزوايا 5"/>
          <p:cNvSpPr/>
          <p:nvPr/>
        </p:nvSpPr>
        <p:spPr>
          <a:xfrm>
            <a:off x="5072065" y="428604"/>
            <a:ext cx="1643075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Radio Waves</a:t>
            </a:r>
            <a:endParaRPr lang="ar-IQ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072067" y="1857366"/>
            <a:ext cx="1500199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Microwaves</a:t>
            </a:r>
            <a:endParaRPr lang="ar-IQ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929191" y="3500439"/>
            <a:ext cx="185738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Millimeter Waves</a:t>
            </a:r>
            <a:endParaRPr lang="ar-IQ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714877" y="5286390"/>
            <a:ext cx="2371523" cy="1332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</a:p>
          <a:p>
            <a:pPr algn="ctr"/>
            <a:r>
              <a:rPr lang="en-US" dirty="0" smtClean="0"/>
              <a:t>Visible Frequencies</a:t>
            </a:r>
          </a:p>
          <a:p>
            <a:pPr algn="ctr"/>
            <a:r>
              <a:rPr lang="en-US" dirty="0" smtClean="0"/>
              <a:t>UV</a:t>
            </a:r>
          </a:p>
          <a:p>
            <a:pPr algn="ctr"/>
            <a:r>
              <a:rPr lang="en-US" dirty="0" smtClean="0"/>
              <a:t>X-Rays</a:t>
            </a:r>
            <a:endParaRPr lang="ar-IQ" dirty="0"/>
          </a:p>
        </p:txBody>
      </p:sp>
      <p:sp>
        <p:nvSpPr>
          <p:cNvPr id="13" name="وسيلة شرح مستطيلة 12"/>
          <p:cNvSpPr/>
          <p:nvPr/>
        </p:nvSpPr>
        <p:spPr>
          <a:xfrm>
            <a:off x="7000892" y="2714622"/>
            <a:ext cx="1428760" cy="785818"/>
          </a:xfrm>
          <a:prstGeom prst="wedgeRectCallout">
            <a:avLst>
              <a:gd name="adj1" fmla="val -63172"/>
              <a:gd name="adj2" fmla="val 100095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T-Rays, FIR</a:t>
            </a:r>
            <a:endParaRPr lang="ar-IQ" dirty="0"/>
          </a:p>
        </p:txBody>
      </p:sp>
      <p:sp>
        <p:nvSpPr>
          <p:cNvPr id="14" name="سهم للأسفل 13"/>
          <p:cNvSpPr/>
          <p:nvPr/>
        </p:nvSpPr>
        <p:spPr>
          <a:xfrm>
            <a:off x="5643571" y="2571744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IQ"/>
          </a:p>
        </p:txBody>
      </p:sp>
      <p:sp>
        <p:nvSpPr>
          <p:cNvPr id="15" name="سهم للأسفل 14"/>
          <p:cNvSpPr/>
          <p:nvPr/>
        </p:nvSpPr>
        <p:spPr>
          <a:xfrm>
            <a:off x="5643571" y="4429132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IQ"/>
          </a:p>
        </p:txBody>
      </p:sp>
      <p:sp>
        <p:nvSpPr>
          <p:cNvPr id="17" name="سهم لأعلى 16"/>
          <p:cNvSpPr/>
          <p:nvPr/>
        </p:nvSpPr>
        <p:spPr>
          <a:xfrm>
            <a:off x="5572134" y="1071546"/>
            <a:ext cx="428628" cy="642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" y="0"/>
            <a:ext cx="5786479" cy="785818"/>
          </a:xfrm>
        </p:spPr>
        <p:txBody>
          <a:bodyPr>
            <a:normAutofit fontScale="90000"/>
          </a:bodyPr>
          <a:lstStyle/>
          <a:p>
            <a:pPr algn="l"/>
            <a:r>
              <a:rPr lang="en-US" sz="2200" b="1" dirty="0" smtClean="0"/>
              <a:t>Electromagnetic Spectrum</a:t>
            </a:r>
            <a:r>
              <a:rPr lang="ar-IQ" b="1" dirty="0" smtClean="0"/>
              <a:t/>
            </a:r>
            <a:br>
              <a:rPr lang="ar-IQ" b="1" dirty="0" smtClean="0"/>
            </a:br>
            <a:r>
              <a:rPr lang="en-US" sz="2200" b="1" dirty="0" smtClean="0"/>
              <a:t>Industrial, Scientific, and Medical (ISM) Radio Bands</a:t>
            </a:r>
            <a:endParaRPr lang="ar-IQ" sz="2200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785786" y="928670"/>
          <a:ext cx="60722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795"/>
                <a:gridCol w="1330432"/>
                <a:gridCol w="1705683"/>
                <a:gridCol w="1296320"/>
              </a:tblGrid>
              <a:tr h="5870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</a:p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Center</a:t>
                      </a:r>
                    </a:p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  <a:endParaRPr lang="ar-IQ" sz="1800" dirty="0"/>
                    </a:p>
                  </a:txBody>
                  <a:tcPr/>
                </a:tc>
              </a:tr>
              <a:tr h="5870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6.765–6.795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6.780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2.400–2.500 GHz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2.450 GHz</a:t>
                      </a:r>
                      <a:endParaRPr lang="ar-IQ" sz="1800" dirty="0"/>
                    </a:p>
                  </a:txBody>
                  <a:tcPr/>
                </a:tc>
              </a:tr>
              <a:tr h="5870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13.553–13.567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13.560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5.725–5.875 GHz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5.800 GHz</a:t>
                      </a:r>
                      <a:endParaRPr lang="ar-IQ" sz="1800" dirty="0"/>
                    </a:p>
                  </a:txBody>
                  <a:tcPr/>
                </a:tc>
              </a:tr>
              <a:tr h="5870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26.957–27.283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27.120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24–24.25 GHz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24.125 GHz</a:t>
                      </a:r>
                      <a:endParaRPr lang="ar-IQ" sz="1800" dirty="0"/>
                    </a:p>
                  </a:txBody>
                  <a:tcPr/>
                </a:tc>
              </a:tr>
              <a:tr h="5870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40.66–40.70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40.68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61–61.5 GHz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61.25 GHz</a:t>
                      </a:r>
                      <a:endParaRPr lang="ar-IQ" sz="1800" dirty="0"/>
                    </a:p>
                  </a:txBody>
                  <a:tcPr/>
                </a:tc>
              </a:tr>
              <a:tr h="58703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433.05–434.79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433.92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122–123 GHz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122.5 GHz</a:t>
                      </a:r>
                      <a:endParaRPr lang="ar-IQ" sz="1800" dirty="0"/>
                    </a:p>
                  </a:txBody>
                  <a:tcPr/>
                </a:tc>
              </a:tr>
              <a:tr h="335448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smtClean="0">
                          <a:latin typeface="Calibri"/>
                        </a:rPr>
                        <a:t>902–928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915 MHz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244–246 GHz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245 GHz</a:t>
                      </a:r>
                      <a:endParaRPr lang="ar-IQ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وسيلة شرح مستطيلة 4"/>
          <p:cNvSpPr/>
          <p:nvPr/>
        </p:nvSpPr>
        <p:spPr>
          <a:xfrm>
            <a:off x="7215207" y="1071546"/>
            <a:ext cx="1571636" cy="785818"/>
          </a:xfrm>
          <a:prstGeom prst="wedgeRectCallout">
            <a:avLst>
              <a:gd name="adj1" fmla="val -70688"/>
              <a:gd name="adj2" fmla="val 2138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/>
              <a:t>Microwave Ovens,</a:t>
            </a:r>
          </a:p>
          <a:p>
            <a:r>
              <a:rPr lang="en-US" sz="1400" i="1" dirty="0" smtClean="0"/>
              <a:t>Wireless LANs,</a:t>
            </a:r>
          </a:p>
          <a:p>
            <a:r>
              <a:rPr lang="en-US" sz="1400" i="1" dirty="0" smtClean="0"/>
              <a:t>Cordless Phones</a:t>
            </a:r>
            <a:endParaRPr lang="ar-IQ" sz="1400" dirty="0"/>
          </a:p>
        </p:txBody>
      </p:sp>
      <p:sp>
        <p:nvSpPr>
          <p:cNvPr id="6" name="وسيلة شرح مستطيلة 5"/>
          <p:cNvSpPr/>
          <p:nvPr/>
        </p:nvSpPr>
        <p:spPr>
          <a:xfrm>
            <a:off x="7429520" y="2071678"/>
            <a:ext cx="1428760" cy="642942"/>
          </a:xfrm>
          <a:prstGeom prst="wedgeRectCallout">
            <a:avLst>
              <a:gd name="adj1" fmla="val -98055"/>
              <a:gd name="adj2" fmla="val 87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/>
              <a:t>Wireless LANs,</a:t>
            </a:r>
          </a:p>
          <a:p>
            <a:r>
              <a:rPr lang="en-US" sz="1400" i="1" dirty="0" smtClean="0"/>
              <a:t>Cordless Phones</a:t>
            </a:r>
            <a:endParaRPr lang="ar-IQ" sz="1400" dirty="0"/>
          </a:p>
        </p:txBody>
      </p:sp>
      <p:sp>
        <p:nvSpPr>
          <p:cNvPr id="8" name="وسيلة شرح مستطيلة 7"/>
          <p:cNvSpPr/>
          <p:nvPr/>
        </p:nvSpPr>
        <p:spPr>
          <a:xfrm>
            <a:off x="0" y="5214950"/>
            <a:ext cx="1643074" cy="714380"/>
          </a:xfrm>
          <a:prstGeom prst="wedgeRectCallout">
            <a:avLst>
              <a:gd name="adj1" fmla="val 51707"/>
              <a:gd name="adj2" fmla="val -7582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i="1" dirty="0" smtClean="0"/>
              <a:t>Microwave Ovens,</a:t>
            </a:r>
          </a:p>
          <a:p>
            <a:pPr algn="l"/>
            <a:r>
              <a:rPr lang="en-US" sz="1400" i="1" dirty="0" smtClean="0"/>
              <a:t>Wireless LANs,</a:t>
            </a:r>
          </a:p>
          <a:p>
            <a:pPr algn="l"/>
            <a:r>
              <a:rPr lang="en-US" sz="1400" i="1" dirty="0" smtClean="0"/>
              <a:t>Cordless Phones</a:t>
            </a:r>
            <a:endParaRPr lang="ar-IQ" sz="1400" dirty="0"/>
          </a:p>
        </p:txBody>
      </p:sp>
      <p:sp>
        <p:nvSpPr>
          <p:cNvPr id="9" name="وسيلة شرح مستطيلة 8"/>
          <p:cNvSpPr/>
          <p:nvPr/>
        </p:nvSpPr>
        <p:spPr>
          <a:xfrm>
            <a:off x="3357554" y="5286388"/>
            <a:ext cx="571504" cy="428628"/>
          </a:xfrm>
          <a:prstGeom prst="wedgeRectCallout">
            <a:avLst>
              <a:gd name="adj1" fmla="val 35157"/>
              <a:gd name="adj2" fmla="val -10989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/>
              <a:t>RFID</a:t>
            </a:r>
            <a:endParaRPr lang="ar-IQ" sz="1400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857224" y="5929330"/>
            <a:ext cx="7572462" cy="78579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dirty="0" smtClean="0"/>
              <a:t>The ISM bands are those bands originally reserved internationally for RF usage</a:t>
            </a:r>
          </a:p>
          <a:p>
            <a:pPr algn="l"/>
            <a:r>
              <a:rPr lang="en-US" dirty="0" smtClean="0"/>
              <a:t>in industrial, scientific and medical purposes other than communications.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" y="0"/>
            <a:ext cx="3971924" cy="72547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/>
              <a:t>Electromagnetic Wave Propagation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en-US" sz="2000" b="1" dirty="0" smtClean="0"/>
              <a:t>Guided vs. Unguided Propagation</a:t>
            </a:r>
            <a:endParaRPr lang="ar-IQ" sz="2000" b="1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4929192" y="1000108"/>
            <a:ext cx="3000365" cy="7143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en-US" sz="2000" dirty="0" smtClean="0"/>
              <a:t>Unguided Propagation</a:t>
            </a:r>
            <a:endParaRPr lang="ar-IQ" sz="2000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785787" y="1000110"/>
            <a:ext cx="2857520" cy="78581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Guided Propagation</a:t>
            </a:r>
            <a:endParaRPr lang="ar-IQ" sz="2000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714349" y="2571745"/>
            <a:ext cx="2786083" cy="17859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000" dirty="0" smtClean="0"/>
              <a:t>Transmission Lines,</a:t>
            </a:r>
          </a:p>
          <a:p>
            <a:pPr algn="l"/>
            <a:r>
              <a:rPr lang="en-US" sz="2000" dirty="0" smtClean="0"/>
              <a:t>Waveguides,</a:t>
            </a:r>
          </a:p>
          <a:p>
            <a:pPr algn="l"/>
            <a:r>
              <a:rPr lang="en-US" sz="2000" dirty="0" smtClean="0"/>
              <a:t>Optical Fibers, … etc.</a:t>
            </a:r>
            <a:endParaRPr lang="ar-IQ" sz="20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286382" y="2428869"/>
            <a:ext cx="2428892" cy="18573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000" dirty="0" smtClean="0"/>
              <a:t>Propagation in the</a:t>
            </a:r>
          </a:p>
          <a:p>
            <a:pPr algn="l"/>
            <a:r>
              <a:rPr lang="en-US" sz="2000" dirty="0" smtClean="0"/>
              <a:t>Atmosphere</a:t>
            </a:r>
            <a:endParaRPr lang="ar-IQ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4929200"/>
            <a:ext cx="2743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5" y="4786322"/>
            <a:ext cx="30099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"/>
            <a:ext cx="5257808" cy="714356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1.3 Maxwell’s Equations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en-US" sz="2000" b="1" dirty="0" smtClean="0"/>
              <a:t>Integral and Differential Forms in Time Domain</a:t>
            </a:r>
            <a:endParaRPr lang="ar-IQ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2543" y="1000108"/>
            <a:ext cx="7980864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2" y="357168"/>
            <a:ext cx="2757479" cy="571504"/>
          </a:xfrm>
        </p:spPr>
        <p:txBody>
          <a:bodyPr>
            <a:normAutofit fontScale="90000"/>
          </a:bodyPr>
          <a:lstStyle/>
          <a:p>
            <a:pPr algn="l"/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9137" y="1303338"/>
            <a:ext cx="73914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2" y="1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/>
              <a:t>Maxwell’s Equations</a:t>
            </a:r>
            <a:br>
              <a:rPr lang="en-US" b="1" dirty="0" smtClean="0"/>
            </a:br>
            <a:r>
              <a:rPr lang="en-US" b="1" dirty="0" smtClean="0"/>
              <a:t>Phased Analysis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1"/>
            <a:ext cx="4614867" cy="868346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Maxwell’s Equations</a:t>
            </a:r>
            <a:r>
              <a:rPr lang="ar-IQ" sz="2200" b="1" dirty="0" smtClean="0"/>
              <a:t/>
            </a:r>
            <a:br>
              <a:rPr lang="ar-IQ" sz="2200" b="1" dirty="0" smtClean="0"/>
            </a:br>
            <a:r>
              <a:rPr lang="en-US" sz="2200" b="1" dirty="0" smtClean="0"/>
              <a:t>Solution of Electromagnetic Problems</a:t>
            </a:r>
            <a:endParaRPr lang="ar-IQ" sz="2200" b="1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4219" y="1285862"/>
            <a:ext cx="8149748" cy="515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438</Words>
  <Application>Microsoft Office PowerPoint</Application>
  <PresentationFormat>عرض على الشاشة (3:4)‏</PresentationFormat>
  <Paragraphs>182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تدفق</vt:lpstr>
      <vt:lpstr> university of Diyala collage of Engineering Dep. Of communication</vt:lpstr>
      <vt:lpstr>Electromagnetic Spectrum  1.1 Applications</vt:lpstr>
      <vt:lpstr>الشريحة 3</vt:lpstr>
      <vt:lpstr>Electromagnetic Spectrum 1.2 Microwave Frequency Bands</vt:lpstr>
      <vt:lpstr>Electromagnetic Spectrum Industrial, Scientific, and Medical (ISM) Radio Bands</vt:lpstr>
      <vt:lpstr>Electromagnetic Wave Propagation Guided vs. Unguided Propagation</vt:lpstr>
      <vt:lpstr>1.3 Maxwell’s Equations Integral and Differential Forms in Time Domain</vt:lpstr>
      <vt:lpstr> </vt:lpstr>
      <vt:lpstr>Maxwell’s Equations Solution of Electromagnetic Problems</vt:lpstr>
      <vt:lpstr>Maxwell’s Equations Homogeneous Helmholtz Equation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Engineering Lecture 1: Introduction  </dc:title>
  <dc:creator>almomaiz</dc:creator>
  <cp:lastModifiedBy>Ali</cp:lastModifiedBy>
  <cp:revision>23</cp:revision>
  <dcterms:created xsi:type="dcterms:W3CDTF">2015-09-08T08:35:03Z</dcterms:created>
  <dcterms:modified xsi:type="dcterms:W3CDTF">2016-01-15T08:51:19Z</dcterms:modified>
</cp:coreProperties>
</file>